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docx" ContentType="application/vnd.openxmlformats-officedocument.wordprocessingml.document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19" r:id="rId2"/>
  </p:sldMasterIdLst>
  <p:notesMasterIdLst>
    <p:notesMasterId r:id="rId30"/>
  </p:notesMasterIdLst>
  <p:sldIdLst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E8020D-8F46-40AE-8D01-D289EBE95064}" type="datetimeFigureOut">
              <a:rPr lang="en-US" smtClean="0"/>
              <a:pPr/>
              <a:t>12/05/2014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10BA5E-BA41-40AD-A02B-011E35F641C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C217B-C38F-4D7B-B0CB-BB08A8932DC0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 l="26875" t="10000" r="26875" b="16000"/>
          <a:stretch>
            <a:fillRect/>
          </a:stretch>
        </p:blipFill>
        <p:spPr bwMode="auto">
          <a:xfrm>
            <a:off x="152400" y="38100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ULLPAGE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175" y="0"/>
            <a:ext cx="9140825" cy="6859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Text Box 5"/>
          <p:cNvSpPr txBox="1">
            <a:spLocks noChangeArrowheads="1"/>
          </p:cNvSpPr>
          <p:nvPr userDrawn="1"/>
        </p:nvSpPr>
        <p:spPr bwMode="auto">
          <a:xfrm>
            <a:off x="4800600" y="47625"/>
            <a:ext cx="42592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defTabSz="887413">
              <a:spcBef>
                <a:spcPts val="300"/>
              </a:spcBef>
              <a:defRPr/>
            </a:pPr>
            <a:r>
              <a:rPr lang="en-US" b="1" dirty="0">
                <a:solidFill>
                  <a:srgbClr val="FFC000"/>
                </a:solidFill>
                <a:latin typeface="Calibri"/>
                <a:cs typeface="Arial" pitchFamily="34" charset="0"/>
              </a:rPr>
              <a:t>Empowering The Financial Solution </a:t>
            </a:r>
          </a:p>
        </p:txBody>
      </p:sp>
    </p:spTree>
    <p:extLst>
      <p:ext uri="{BB962C8B-B14F-4D97-AF65-F5344CB8AC3E}">
        <p14:creationId xmlns:p14="http://schemas.microsoft.com/office/powerpoint/2010/main" xmlns="" val="2754241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bas-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0163" y="6337300"/>
            <a:ext cx="1265237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937331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A578CF-4624-4585-99BA-C65F56D5C8B8}" type="datetimeFigureOut">
              <a:rPr lang="en-US" smtClean="0"/>
              <a:pPr/>
              <a:t>12/05/2014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454770A-10BA-4956-9D35-43EFD25749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03329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Picture25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2" descr="pibas-LOG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163" y="6337300"/>
            <a:ext cx="1265237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3" descr="world.bm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72475" y="6161088"/>
            <a:ext cx="7715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9525" y="-9525"/>
            <a:ext cx="9163050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 descr="pibas-LOGO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152400" y="6207125"/>
            <a:ext cx="1371600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Picture25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2" descr="pibas-LOG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163" y="6337300"/>
            <a:ext cx="1265237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3" descr="world.bm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72475" y="6161088"/>
            <a:ext cx="7715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55911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Word_Document1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package" Target="../embeddings/Microsoft_Office_Word_Document2.docx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5800" y="547747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Presented By: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/>
            </a:r>
            <a:b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PIBAS Support Department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1143000" y="1066800"/>
            <a:ext cx="8077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887413">
              <a:spcBef>
                <a:spcPts val="300"/>
              </a:spcBef>
            </a:pPr>
            <a:r>
              <a:rPr lang="en-US" sz="2800" b="1" dirty="0" smtClean="0">
                <a:solidFill>
                  <a:srgbClr val="FFC000"/>
                </a:solidFill>
              </a:rPr>
              <a:t>PIBAS General Ledger – 12-May-2014</a:t>
            </a:r>
            <a:endParaRPr lang="en-US" sz="2800" b="1" dirty="0">
              <a:solidFill>
                <a:srgbClr val="FFC000"/>
              </a:solidFill>
              <a:latin typeface="Trebuchet MS" pitchFamily="34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Voucher Supervision 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066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 Here multiple vouchers are supervised by the authorized users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9912" t="13542" r="20351" b="13542"/>
          <a:stretch>
            <a:fillRect/>
          </a:stretch>
        </p:blipFill>
        <p:spPr bwMode="auto">
          <a:xfrm>
            <a:off x="1371600" y="1447800"/>
            <a:ext cx="69342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18954420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Drill Down Facility for Vouchers and Accounts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219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This facility provides detailed history of voucher, account wise / voucher wise 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Here previous vouchers can also be printed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This option saves time and effort regarding retrieval of voucher on system instead of search for physical vouchers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 l="20498" t="12500" r="20937" b="13542"/>
          <a:stretch>
            <a:fillRect/>
          </a:stretch>
        </p:blipFill>
        <p:spPr bwMode="auto">
          <a:xfrm>
            <a:off x="1371600" y="2438400"/>
            <a:ext cx="69342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93485067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Account Inquiry 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914400"/>
            <a:ext cx="8229600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Provides the detail of an account of GL only 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21669" t="26042" r="21523" b="26041"/>
          <a:stretch>
            <a:fillRect/>
          </a:stretch>
        </p:blipFill>
        <p:spPr bwMode="auto">
          <a:xfrm>
            <a:off x="1371600" y="1447800"/>
            <a:ext cx="6858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8121451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Voucher Transaction Review 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229600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Provides the detail of voucher posted during the day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1083" t="13542" r="20937" b="13542"/>
          <a:stretch>
            <a:fillRect/>
          </a:stretch>
        </p:blipFill>
        <p:spPr bwMode="auto">
          <a:xfrm>
            <a:off x="1371600" y="1447800"/>
            <a:ext cx="70104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09208616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Cost Center Code Maintenance 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399"/>
            <a:ext cx="8229600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Here Cost Center Parameter are added and changed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3432" t="21875" r="23280" b="21875"/>
          <a:stretch>
            <a:fillRect/>
          </a:stretch>
        </p:blipFill>
        <p:spPr bwMode="auto">
          <a:xfrm>
            <a:off x="1295400" y="1524000"/>
            <a:ext cx="70866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35544167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Employee Maintenance 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Here Employee Parameters are added and changed along with tagging / linking with respective cost center / branch 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31040" t="29167" r="31479" b="29167"/>
          <a:stretch>
            <a:fillRect/>
          </a:stretch>
        </p:blipFill>
        <p:spPr bwMode="auto">
          <a:xfrm>
            <a:off x="1524000" y="2057400"/>
            <a:ext cx="6705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10226311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Budget Maintenance 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399"/>
            <a:ext cx="8229600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Here Budget  Amounts are added / changed to analyze budget related reports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24012" t="14583" r="23865" b="14583"/>
          <a:stretch>
            <a:fillRect/>
          </a:stretch>
        </p:blipFill>
        <p:spPr bwMode="auto">
          <a:xfrm>
            <a:off x="1447800" y="1447800"/>
            <a:ext cx="6705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60655360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Parameter Account Maintenance 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90600"/>
            <a:ext cx="8229600" cy="56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Here Account Number Parameters are added / changed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31625" t="32292" r="32065" b="33333"/>
          <a:stretch>
            <a:fillRect/>
          </a:stretch>
        </p:blipFill>
        <p:spPr bwMode="auto">
          <a:xfrm>
            <a:off x="1447800" y="1905000"/>
            <a:ext cx="6934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834079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General Ledger Reports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Here following important reports are available that we will analyze by generating one by one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55051" t="66163" r="18595" b="1042"/>
          <a:stretch>
            <a:fillRect/>
          </a:stretch>
        </p:blipFill>
        <p:spPr bwMode="auto">
          <a:xfrm>
            <a:off x="1524000" y="2209800"/>
            <a:ext cx="6629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9586218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General Ledger Account Maintenance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Through this option GL and Account Type of any GL can be changed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4012" t="14583" r="23865" b="15625"/>
          <a:stretch>
            <a:fillRect/>
          </a:stretch>
        </p:blipFill>
        <p:spPr bwMode="auto">
          <a:xfrm>
            <a:off x="1371600" y="1752600"/>
            <a:ext cx="70104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9586218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Contents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1066800"/>
            <a:ext cx="71628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 Structure of Account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 Level of 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Accounts and PIBAS  Allocated Series for Chart of Accounts</a:t>
            </a:r>
            <a:endParaRPr lang="en-US" sz="11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 General Ledger Account Maintenance 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	 - Account Opening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	- Account Maintenance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	- Account Supervision 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 General Ledger Voucher Maintenance 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	- Voucher Entry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	- Voucher Supervision / Cancellation 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 General Ledger Inquiries 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	- Drill Down Facility for Vouchers and Accounts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	- Account Inquiry 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	- Voucher Transaction Review 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 General Ledger Parameters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	- Cost Center Code Maintenance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	- Employee Maintenance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	- Budget Maintenance 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	- Parameter Account Maintenance 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 General Ledger Reports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	- Trial Balance Report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 	- Statement Report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	- Statement of Affair Report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	- Profit and Loss Report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	- Account list (Chart of Accounts Report)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	- Voucher Transaction List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	- Budgeting – Expense Head Wise….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	- Budgeting – Cost Center Budget Month Wise….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	- Expense / Income – Cost Center….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	- Parameter Accounts Statement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	- Voucher Printing / Reprinting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	- Day Book Report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	- Parameters Report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endParaRPr lang="en-US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483635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624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General Ledger Accounts Supervision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Through this option any maintenance can be supervised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4012" t="14583" r="23865" b="15625"/>
          <a:stretch>
            <a:fillRect/>
          </a:stretch>
        </p:blipFill>
        <p:spPr bwMode="auto">
          <a:xfrm>
            <a:off x="1295400" y="1752600"/>
            <a:ext cx="70104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9586218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General Ledger Account Maintenance Report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This reports represents maintenance of accounts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26940" t="18750" r="28550" b="20833"/>
          <a:stretch>
            <a:fillRect/>
          </a:stretch>
        </p:blipFill>
        <p:spPr bwMode="auto">
          <a:xfrm>
            <a:off x="2514600" y="1752600"/>
            <a:ext cx="4114800" cy="3140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 l="-366" t="12500" r="25988" b="71875"/>
          <a:stretch>
            <a:fillRect/>
          </a:stretch>
        </p:blipFill>
        <p:spPr bwMode="auto">
          <a:xfrm>
            <a:off x="0" y="4953000"/>
            <a:ext cx="9144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9586218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Account Type Maintenance 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This option is used to define any Product and its features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All changes made in this menu will be applicable for ‘to be opened accounts’ and not only for existing accounts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GL Definition in this screen is also important wherein accounts of this products will be opened under this GL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17570" t="7292" r="17423" b="6250"/>
          <a:stretch>
            <a:fillRect/>
          </a:stretch>
        </p:blipFill>
        <p:spPr bwMode="auto">
          <a:xfrm>
            <a:off x="1371600" y="2869514"/>
            <a:ext cx="7010400" cy="3988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9586218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System Default Accounts Maintenance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This option is used to define System Default Accounts that are used for System Generated Entries during End of Day Process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6940" t="26042" r="27379" b="27083"/>
          <a:stretch>
            <a:fillRect/>
          </a:stretch>
        </p:blipFill>
        <p:spPr bwMode="auto">
          <a:xfrm>
            <a:off x="1295400" y="1905000"/>
            <a:ext cx="6934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9586218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Statement of Affairs Maintenance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This option is used for the definition of accounts in Statement of Affairs, it includes Grouping, Sub-Totaling and Grand-Totaling etc.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31625" t="28125" r="31479" b="28125"/>
          <a:stretch>
            <a:fillRect/>
          </a:stretch>
        </p:blipFill>
        <p:spPr bwMode="auto">
          <a:xfrm>
            <a:off x="1447800" y="1905000"/>
            <a:ext cx="6858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9586218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76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List of Important Reports for Finance / Accounts Division</a:t>
            </a:r>
            <a:endParaRPr lang="en-US" sz="20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0668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All reports from System must be reviewed by all concerned persons / units, however following are some important reports that should be monitored by Finance / Accounts Division: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2133600"/>
            <a:ext cx="381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/>
            <a:r>
              <a:rPr lang="en-US" sz="1200" b="1" dirty="0" smtClean="0">
                <a:latin typeface="Arial" pitchFamily="34" charset="0"/>
                <a:cs typeface="Arial" pitchFamily="34" charset="0"/>
              </a:rPr>
              <a:t>END OF DAY REPORTS</a:t>
            </a:r>
          </a:p>
          <a:p>
            <a:pPr marL="228600" indent="-228600" algn="ctr"/>
            <a:r>
              <a:rPr lang="en-US" sz="1200" b="1" dirty="0" smtClean="0">
                <a:latin typeface="Arial" pitchFamily="34" charset="0"/>
                <a:cs typeface="Arial" pitchFamily="34" charset="0"/>
              </a:rPr>
              <a:t> (These reports are automatically generated and saved in respective report folder on daily basis during End of Day / End of Day Reports Process)</a:t>
            </a:r>
          </a:p>
          <a:p>
            <a:pPr marL="228600" indent="-228600">
              <a:buAutoNum type="arabicPeriod"/>
            </a:pP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GLLIST.REP (Complete information of GLs of all units including Income / Expense / Payable / Receivable Accounts.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GL_Account_Wise_Transaction_List.Rep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M013AFA (Statement of Affairs)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M013AFB (Sundry Debtors / Creditors)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M013AFC (Income and Expenditure)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Pgl_TrialBalance.pcr (Consolidated Trial Balance)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TB_05.Rep (Level 5 Trial Balance of Individual Branches)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M013FH.REP (General Ledger Account Wise List)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M013BYA (Comparative Statement of Affairs)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M013BYB (Comparative Sundry Debtors / Creditors)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M012BE.REP (Accrued 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Mup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200" dirty="0" err="1" smtClean="0">
                <a:latin typeface="Arial" pitchFamily="34" charset="0"/>
                <a:cs typeface="Arial" pitchFamily="34" charset="0"/>
              </a:rPr>
              <a:t>Pft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 Posting)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M013BYC (Comparative Income and Expenditure)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ChgOfGLAc_0001.rep and etc……</a:t>
            </a:r>
          </a:p>
          <a:p>
            <a:pPr marL="228600" indent="-228600">
              <a:buAutoNum type="arabicPeriod"/>
            </a:pP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00600" y="2209800"/>
            <a:ext cx="3810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/>
            <a:r>
              <a:rPr lang="en-US" sz="1200" b="1" dirty="0" smtClean="0">
                <a:latin typeface="Arial" pitchFamily="34" charset="0"/>
                <a:cs typeface="Arial" pitchFamily="34" charset="0"/>
              </a:rPr>
              <a:t>ON DEMAND REPORTS</a:t>
            </a:r>
          </a:p>
          <a:p>
            <a:pPr marL="228600" indent="-228600" algn="ctr"/>
            <a:r>
              <a:rPr lang="en-US" sz="1200" b="1" dirty="0" smtClean="0">
                <a:latin typeface="Arial" pitchFamily="34" charset="0"/>
                <a:cs typeface="Arial" pitchFamily="34" charset="0"/>
              </a:rPr>
              <a:t> (These reports can be generated by user whenever required. These are available in Report and General Ledger Menu)</a:t>
            </a:r>
          </a:p>
          <a:p>
            <a:pPr marL="228600" indent="-228600">
              <a:buAutoNum type="arabicPeriod"/>
            </a:pP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Parameter List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Turnover Statics Reports for any GL or Customer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F065 and Consolidated F065 (Account List with so many controls / criterias)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Summary of Transactions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Average of Balances and Consolidated Average Balance Report</a:t>
            </a:r>
          </a:p>
          <a:p>
            <a:pPr marL="228600" indent="-228600">
              <a:buAutoNum type="arabicPeriod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Trial Balance / Statement of Affairs / Sundry Debtors / Creditors / Income &amp; Expense (branch wise and consolidated) and etc……….</a:t>
            </a:r>
          </a:p>
          <a:p>
            <a:pPr marL="228600" indent="-228600">
              <a:buAutoNum type="arabicPeriod"/>
            </a:pP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 marL="228600" indent="-228600">
              <a:buAutoNum type="arabicPeriod"/>
            </a:pPr>
            <a:endParaRPr lang="en-US" sz="12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86218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762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Hands On Training AND Day-to-Day Issues &amp; Their Remedies</a:t>
            </a:r>
            <a:endParaRPr lang="en-US" sz="20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1981200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" pitchFamily="34" charset="0"/>
                <a:cs typeface="Arial" pitchFamily="34" charset="0"/>
              </a:rPr>
              <a:t>Hands On Training </a:t>
            </a:r>
          </a:p>
          <a:p>
            <a:pPr algn="ctr"/>
            <a:r>
              <a:rPr lang="en-US" sz="2000" dirty="0" smtClean="0">
                <a:latin typeface="Arial" pitchFamily="34" charset="0"/>
                <a:cs typeface="Arial" pitchFamily="34" charset="0"/>
              </a:rPr>
              <a:t>This practical session will help YOU to get more familiarity on General Ledger Module. </a:t>
            </a:r>
            <a:endParaRPr lang="en-US" sz="3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4343400"/>
            <a:ext cx="8534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" pitchFamily="34" charset="0"/>
                <a:cs typeface="Arial" pitchFamily="34" charset="0"/>
              </a:rPr>
              <a:t>Day-to-Day Issues &amp; Their Remedies</a:t>
            </a:r>
          </a:p>
          <a:p>
            <a:pPr algn="ctr"/>
            <a:r>
              <a:rPr lang="en-US" sz="2000" dirty="0" smtClean="0">
                <a:latin typeface="Arial" pitchFamily="34" charset="0"/>
                <a:cs typeface="Arial" pitchFamily="34" charset="0"/>
              </a:rPr>
              <a:t>These are the issues that create due to Users Mistakes / Less-Familiarity with the system. System Generated Errors / Issues are not part of it. This session will help YOU to resolve these issues YOURSELVES without the help of Vendors. 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3733800" y="1143000"/>
          <a:ext cx="1295400" cy="1092994"/>
        </p:xfrm>
        <a:graphic>
          <a:graphicData uri="http://schemas.openxmlformats.org/presentationml/2006/ole">
            <p:oleObj spid="_x0000_s1026" name="Document" showAsIcon="1" r:id="rId3" imgW="914400" imgH="771480" progId="Word.Document.12">
              <p:embed/>
            </p:oleObj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657600" y="3452812"/>
          <a:ext cx="1326444" cy="1119188"/>
        </p:xfrm>
        <a:graphic>
          <a:graphicData uri="http://schemas.openxmlformats.org/presentationml/2006/ole">
            <p:oleObj spid="_x0000_s1027" name="Document" showAsIcon="1" r:id="rId4" imgW="914400" imgH="771480" progId="Word.Document.12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9586218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971800"/>
            <a:ext cx="9144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latin typeface="Arial" pitchFamily="34" charset="0"/>
                <a:cs typeface="Arial" pitchFamily="34" charset="0"/>
              </a:rPr>
              <a:t>Many Thanks</a:t>
            </a:r>
          </a:p>
          <a:p>
            <a:pPr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For your precious time for this Presentation Session; </a:t>
            </a:r>
          </a:p>
          <a:p>
            <a:pPr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Your queries are always welcomed…….</a:t>
            </a:r>
            <a:endParaRPr lang="en-US" sz="5400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86218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Contents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1143000"/>
            <a:ext cx="71628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  Account =&gt; General Ledger Account Change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	 - General Ledger Account Maintenance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	- General Ledger Account Supervision</a:t>
            </a:r>
          </a:p>
          <a:p>
            <a:r>
              <a:rPr lang="en-US" sz="1100" dirty="0" smtClean="0">
                <a:latin typeface="Arial" pitchFamily="34" charset="0"/>
                <a:cs typeface="Arial" pitchFamily="34" charset="0"/>
              </a:rPr>
              <a:t>	- General Ledger Account Maintenance Report</a:t>
            </a:r>
          </a:p>
          <a:p>
            <a:endParaRPr lang="en-US" sz="11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 Maintenance =&gt; Parameter 1 =&gt; Account Type Maintenance 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 Maintenance =&gt; Parameter 1 =&gt; System Default Accounts Maintenance 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 Maintenance =&gt; Parameter 1 =&gt; Statement of Affairs Maintenance 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 List of Important Reports for Finance / Accounts Division </a:t>
            </a:r>
          </a:p>
          <a:p>
            <a:pPr>
              <a:buFont typeface="Arial" pitchFamily="34" charset="0"/>
              <a:buChar char="•"/>
            </a:pPr>
            <a:r>
              <a:rPr lang="en-US" sz="11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100" b="1" dirty="0" smtClean="0">
                <a:latin typeface="Arial" pitchFamily="34" charset="0"/>
                <a:cs typeface="Arial" pitchFamily="34" charset="0"/>
              </a:rPr>
              <a:t>Hands On Training </a:t>
            </a:r>
            <a:r>
              <a:rPr lang="en-US" sz="1100" dirty="0" smtClean="0">
                <a:latin typeface="Arial" pitchFamily="34" charset="0"/>
                <a:cs typeface="Arial" pitchFamily="34" charset="0"/>
              </a:rPr>
              <a:t>AND </a:t>
            </a:r>
            <a:r>
              <a:rPr lang="en-US" sz="1100" b="1" dirty="0" smtClean="0">
                <a:latin typeface="Arial" pitchFamily="34" charset="0"/>
                <a:cs typeface="Arial" pitchFamily="34" charset="0"/>
              </a:rPr>
              <a:t>Day-to-Day Issues &amp; Their Remedies</a:t>
            </a:r>
          </a:p>
          <a:p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endParaRPr lang="en-US" sz="1200" dirty="0" smtClean="0">
              <a:latin typeface="Arial" pitchFamily="34" charset="0"/>
              <a:cs typeface="Arial" pitchFamily="34" charset="0"/>
            </a:endParaRPr>
          </a:p>
          <a:p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endParaRPr lang="en-US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483635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</a:rPr>
              <a:t>Structure of Account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n-US" sz="16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General Ledger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4800" y="1143000"/>
            <a:ext cx="8229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US" dirty="0" smtClean="0"/>
              <a:t>Structure of Account is same for Customer and Internal / General Ledger Accounts</a:t>
            </a:r>
            <a:r>
              <a:rPr lang="en-US" b="1" dirty="0" smtClean="0"/>
              <a:t> 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/>
              <a:t>Account  number of PIBAS System has mainly three parts i.e. 1. Prefix, 2. Basic and 3. Suffix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/>
              <a:t> Prefix is 4 digit number that represents Branch Code / Unit Code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/>
              <a:t> Basic is 7 digit number that usually remains same for one Customer / GL and in case of a new Customer / GL, available random number will be granted to the account that is going to be opened.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/>
              <a:t> Suffix is 4 digit number that represents account type.</a:t>
            </a:r>
          </a:p>
          <a:p>
            <a:pPr algn="ctr">
              <a:buFont typeface="Arial" pitchFamily="34" charset="0"/>
              <a:buChar char="•"/>
            </a:pPr>
            <a:endParaRPr lang="en-US" dirty="0" smtClean="0"/>
          </a:p>
          <a:p>
            <a:pPr algn="ctr"/>
            <a:r>
              <a:rPr lang="en-US" b="1" dirty="0" smtClean="0"/>
              <a:t>Example: PPPP-BBBBBBB-SSSS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Where </a:t>
            </a:r>
          </a:p>
          <a:p>
            <a:pPr algn="ctr"/>
            <a:r>
              <a:rPr lang="en-US" b="1" dirty="0" smtClean="0"/>
              <a:t>PPPP</a:t>
            </a:r>
            <a:r>
              <a:rPr lang="en-US" dirty="0" smtClean="0"/>
              <a:t> represents </a:t>
            </a:r>
            <a:r>
              <a:rPr lang="en-US" b="1" dirty="0" smtClean="0"/>
              <a:t>Branch Code / Unit Code</a:t>
            </a:r>
          </a:p>
          <a:p>
            <a:pPr algn="ctr"/>
            <a:r>
              <a:rPr lang="en-US" b="1" dirty="0" smtClean="0"/>
              <a:t>BBBBBBB</a:t>
            </a:r>
            <a:r>
              <a:rPr lang="en-US" dirty="0" smtClean="0"/>
              <a:t> represents </a:t>
            </a:r>
            <a:r>
              <a:rPr lang="en-US" b="1" dirty="0" smtClean="0"/>
              <a:t>Customer / GL Basic Number</a:t>
            </a:r>
          </a:p>
          <a:p>
            <a:pPr algn="ctr"/>
            <a:r>
              <a:rPr lang="en-US" b="1" dirty="0" smtClean="0"/>
              <a:t>SSSS</a:t>
            </a:r>
            <a:r>
              <a:rPr lang="en-US" dirty="0" smtClean="0"/>
              <a:t> represents </a:t>
            </a:r>
            <a:r>
              <a:rPr lang="en-US" b="1" dirty="0" smtClean="0"/>
              <a:t>Account Type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C000"/>
                </a:solidFill>
              </a:rPr>
              <a:t>Level </a:t>
            </a:r>
            <a:r>
              <a:rPr lang="en-US" sz="2400" b="1" dirty="0" smtClean="0">
                <a:solidFill>
                  <a:srgbClr val="FFC000"/>
                </a:solidFill>
              </a:rPr>
              <a:t>of Accounts and </a:t>
            </a:r>
            <a:endParaRPr lang="en-US" sz="2400" b="1" dirty="0" smtClean="0">
              <a:solidFill>
                <a:srgbClr val="FFC000"/>
              </a:solidFill>
            </a:endParaRPr>
          </a:p>
          <a:p>
            <a:r>
              <a:rPr lang="en-US" sz="2400" b="1" dirty="0" smtClean="0">
                <a:solidFill>
                  <a:srgbClr val="FFC000"/>
                </a:solidFill>
              </a:rPr>
              <a:t>PIBAS  </a:t>
            </a:r>
            <a:r>
              <a:rPr lang="en-US" sz="2400" b="1" dirty="0" smtClean="0">
                <a:solidFill>
                  <a:srgbClr val="FFC000"/>
                </a:solidFill>
              </a:rPr>
              <a:t>Allocated Series for Chart of Accounts</a:t>
            </a:r>
            <a:endParaRPr lang="en-US" sz="2400" b="1" dirty="0">
              <a:solidFill>
                <a:srgbClr val="FFC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r" fontAlgn="auto">
              <a:spcAft>
                <a:spcPts val="0"/>
              </a:spcAft>
              <a:defRPr/>
            </a:pPr>
            <a:r>
              <a:rPr lang="en-US" sz="16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General Ledger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00" y="3810000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9010000 - 9309999 Liabilities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9310000 - 9359999 Sundry Creditors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9360000 - 9399999 Income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9400000 - 9709999 Assets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9710000 - 9749999 Sundry Debtor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9760000 - 9799999 Expense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9810000 - 9819999 Below the line / Contingent Liabilities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9820000 - 9829999 Below the line / Contingent Assets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8229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dirty="0" smtClean="0"/>
              <a:t>9 01 02 03 and 8 Series</a:t>
            </a:r>
          </a:p>
          <a:p>
            <a:pPr marL="342900" indent="-342900"/>
            <a:endParaRPr lang="en-US" dirty="0" smtClean="0"/>
          </a:p>
          <a:p>
            <a:pPr marL="342900" indent="-342900"/>
            <a:r>
              <a:rPr lang="en-US" dirty="0" smtClean="0"/>
              <a:t>9   	</a:t>
            </a:r>
            <a:r>
              <a:rPr lang="en-US" dirty="0" smtClean="0"/>
              <a:t>	</a:t>
            </a:r>
            <a:r>
              <a:rPr lang="en-US" dirty="0" smtClean="0"/>
              <a:t>- </a:t>
            </a:r>
            <a:r>
              <a:rPr lang="en-US" dirty="0" smtClean="0"/>
              <a:t>First Level</a:t>
            </a:r>
          </a:p>
          <a:p>
            <a:pPr marL="342900" indent="-342900"/>
            <a:r>
              <a:rPr lang="en-US" dirty="0" smtClean="0"/>
              <a:t>01		- Second Level</a:t>
            </a:r>
          </a:p>
          <a:p>
            <a:pPr marL="342900" indent="-342900"/>
            <a:r>
              <a:rPr lang="en-US" dirty="0" smtClean="0"/>
              <a:t>02		- Third Level</a:t>
            </a:r>
          </a:p>
          <a:p>
            <a:pPr marL="342900" indent="-342900"/>
            <a:r>
              <a:rPr lang="en-US" dirty="0" smtClean="0"/>
              <a:t>03		- Fourth Level</a:t>
            </a:r>
          </a:p>
          <a:p>
            <a:pPr marL="342900" indent="-342900"/>
            <a:r>
              <a:rPr lang="en-US" dirty="0" smtClean="0"/>
              <a:t>8 Series	- Fifth Level</a:t>
            </a:r>
          </a:p>
          <a:p>
            <a:pPr marL="342900" indent="-342900"/>
            <a:endParaRPr lang="en-US" dirty="0" smtClean="0"/>
          </a:p>
          <a:p>
            <a:pPr marL="342900" indent="-342900"/>
            <a:endParaRPr lang="en-US" dirty="0" smtClean="0"/>
          </a:p>
          <a:p>
            <a:pPr marL="342900" indent="-342900"/>
            <a:endParaRPr lang="en-US" dirty="0" smtClean="0"/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Account Opening 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066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 Through this option only GL Accounts can be opened. GL Accounts are internal accounts whose Basic Numbers are greater than 7777777   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22840" t="20833" r="22694" b="20833"/>
          <a:stretch>
            <a:fillRect/>
          </a:stretch>
        </p:blipFill>
        <p:spPr bwMode="auto">
          <a:xfrm>
            <a:off x="1371600" y="1905000"/>
            <a:ext cx="6934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00286341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Account Maintenance 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11430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Through this option any GL Account can be amended with respect to different properties except Account Type.  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Here Income and Expenses accounts can also be defined for a GL. For Example for a Loan Product GL, an markup income account will be defined and for a Deposit Product GL, an profit expense will be defined.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1083" t="19792" r="20937" b="18750"/>
          <a:stretch>
            <a:fillRect/>
          </a:stretch>
        </p:blipFill>
        <p:spPr bwMode="auto">
          <a:xfrm>
            <a:off x="1295400" y="2819400"/>
            <a:ext cx="69342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89137881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Account Supervision 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Through this option any newly opened GL or amended GL Account can be Supervised.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0498" t="13542" r="20937" b="13542"/>
          <a:stretch>
            <a:fillRect/>
          </a:stretch>
        </p:blipFill>
        <p:spPr bwMode="auto">
          <a:xfrm>
            <a:off x="1295400" y="1828800"/>
            <a:ext cx="70866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79474604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Voucher Entry 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1143000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This is very useful option that saves time and effort as multiple entries could be executed / booked through this option.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Here both GL and Customer Account transactions could be done but preferably it should be used for GL related transactions. 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While posting of multiple entries you can also note the following difference amount that will appear till the end of balancing of debit and credit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Through this option other vouchers of previous days, can also be viewed.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l="20132" t="12500" r="20132" b="12500"/>
          <a:stretch>
            <a:fillRect/>
          </a:stretch>
        </p:blipFill>
        <p:spPr bwMode="auto">
          <a:xfrm>
            <a:off x="1371600" y="3200400"/>
            <a:ext cx="7086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5479101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6405</TotalTime>
  <Words>1120</Words>
  <Application>Microsoft Office PowerPoint</Application>
  <PresentationFormat>On-screen Show (4:3)</PresentationFormat>
  <Paragraphs>190</Paragraphs>
  <Slides>27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Office Theme</vt:lpstr>
      <vt:lpstr>1_Office Theme</vt:lpstr>
      <vt:lpstr>Document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PIBAS Paksitan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yasir.ahmed</dc:creator>
  <cp:lastModifiedBy>USER-102</cp:lastModifiedBy>
  <cp:revision>471</cp:revision>
  <dcterms:created xsi:type="dcterms:W3CDTF">2009-08-29T03:37:04Z</dcterms:created>
  <dcterms:modified xsi:type="dcterms:W3CDTF">2014-05-12T05:52:38Z</dcterms:modified>
</cp:coreProperties>
</file>